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8" r:id="rId3"/>
    <p:sldId id="266" r:id="rId4"/>
    <p:sldId id="269" r:id="rId5"/>
    <p:sldId id="259" r:id="rId6"/>
    <p:sldId id="270" r:id="rId7"/>
    <p:sldId id="258" r:id="rId8"/>
    <p:sldId id="271" r:id="rId9"/>
    <p:sldId id="263" r:id="rId10"/>
    <p:sldId id="273" r:id="rId11"/>
    <p:sldId id="262" r:id="rId12"/>
    <p:sldId id="265" r:id="rId13"/>
    <p:sldId id="274" r:id="rId14"/>
    <p:sldId id="257" r:id="rId15"/>
    <p:sldId id="272" r:id="rId16"/>
    <p:sldId id="260" r:id="rId17"/>
    <p:sldId id="261" r:id="rId18"/>
    <p:sldId id="264" r:id="rId19"/>
    <p:sldId id="267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9" autoAdjust="0"/>
    <p:restoredTop sz="94249" autoAdjust="0"/>
  </p:normalViewPr>
  <p:slideViewPr>
    <p:cSldViewPr snapToGrid="0">
      <p:cViewPr varScale="1">
        <p:scale>
          <a:sx n="72" d="100"/>
          <a:sy n="72" d="100"/>
        </p:scale>
        <p:origin x="65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audio1.wav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8034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686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49843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0521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21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0222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233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54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125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8710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022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286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60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922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079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3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7581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" name="hammer.wav"/>
          </p:stSnd>
        </p:sndAc>
      </p:transition>
    </mc:Choice>
    <mc:Fallback xmlns="">
      <p:transition spd="slow">
        <p:fade/>
        <p:sndAc>
          <p:stSnd>
            <p:snd r:embed="rId3" name="hammer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audio" Target="../media/audio1.wav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audio" Target="../media/audio1.wav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E304D96-E339-4B10-936C-2FAC95844EE4}" type="datetimeFigureOut">
              <a:rPr lang="en-GB" smtClean="0"/>
              <a:t>22/11/2018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9B65BE-B817-43CD-80E4-D5E20DBD9D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5588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19" name="hammer.wav"/>
          </p:stSnd>
        </p:sndAc>
      </p:transition>
    </mc:Choice>
    <mc:Fallback xmlns="">
      <p:transition spd="slow">
        <p:fade/>
        <p:sndAc>
          <p:stSnd>
            <p:snd r:embed="rId24" name="hammer.wav"/>
          </p:stSnd>
        </p:sndAc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.wav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4.xml"/><Relationship Id="rId5" Type="http://schemas.openxmlformats.org/officeDocument/2006/relationships/audio" Target="../media/audio1.wav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6.xml"/><Relationship Id="rId5" Type="http://schemas.openxmlformats.org/officeDocument/2006/relationships/audio" Target="../media/audio1.wav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6.xml"/><Relationship Id="rId5" Type="http://schemas.openxmlformats.org/officeDocument/2006/relationships/audio" Target="../media/audio1.wav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4.xml"/><Relationship Id="rId5" Type="http://schemas.openxmlformats.org/officeDocument/2006/relationships/audio" Target="../media/audio1.wav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6.xml"/><Relationship Id="rId5" Type="http://schemas.openxmlformats.org/officeDocument/2006/relationships/audio" Target="../media/audio1.wav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6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6.xml"/><Relationship Id="rId5" Type="http://schemas.openxmlformats.org/officeDocument/2006/relationships/audio" Target="../media/audio1.wav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6.xml"/><Relationship Id="rId5" Type="http://schemas.openxmlformats.org/officeDocument/2006/relationships/audio" Target="../media/audio1.wav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6.xml"/><Relationship Id="rId5" Type="http://schemas.openxmlformats.org/officeDocument/2006/relationships/audio" Target="../media/audio1.wav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6.xml"/><Relationship Id="rId5" Type="http://schemas.openxmlformats.org/officeDocument/2006/relationships/audio" Target="../media/audio1.wav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52D47-F68F-4A7B-A064-B5273127D1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5378367" cy="3329581"/>
          </a:xfrm>
        </p:spPr>
        <p:txBody>
          <a:bodyPr/>
          <a:lstStyle/>
          <a:p>
            <a:r>
              <a:rPr lang="en-GB" dirty="0"/>
              <a:t>Adobe Connect Tools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A0FF3A-77E1-43EC-91D8-2D9674425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5035826"/>
            <a:ext cx="4596488" cy="1060174"/>
          </a:xfrm>
        </p:spPr>
        <p:txBody>
          <a:bodyPr>
            <a:noAutofit/>
          </a:bodyPr>
          <a:lstStyle/>
          <a:p>
            <a:r>
              <a:rPr lang="en-GB" sz="1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Ideas on how to use them in</a:t>
            </a:r>
          </a:p>
          <a:p>
            <a:r>
              <a:rPr lang="en-GB" sz="18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Classics Teaching</a:t>
            </a:r>
          </a:p>
        </p:txBody>
      </p:sp>
      <p:pic>
        <p:nvPicPr>
          <p:cNvPr id="1034" name="Picture 10" descr="Image result for png tools">
            <a:extLst>
              <a:ext uri="{FF2B5EF4-FFF2-40B4-BE49-F238E27FC236}">
                <a16:creationId xmlns:a16="http://schemas.microsoft.com/office/drawing/2014/main" id="{6AE5C8C2-3C4E-4423-969F-41594EDDB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548" y="925941"/>
            <a:ext cx="7792277" cy="5827973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5735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4" name="hammer.wav"/>
          </p:stSnd>
        </p:sndAc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524E5-992E-4F2F-BEDB-946C3A79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Polling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DFB3EFB-62F7-4C9B-8BC1-16651BCB98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733332" cy="4195763"/>
          </a:xfrm>
        </p:spPr>
        <p:txBody>
          <a:bodyPr/>
          <a:lstStyle/>
          <a:p>
            <a:r>
              <a:rPr lang="en-GB" dirty="0"/>
              <a:t>Polls are popular because they’re anonymous, so students don’t feel uncomfortable expressing an opinion.</a:t>
            </a:r>
          </a:p>
          <a:p>
            <a:r>
              <a:rPr lang="en-GB" dirty="0"/>
              <a:t>They’re also easy for technically-challenged students, since they just require a single click.</a:t>
            </a:r>
          </a:p>
          <a:p>
            <a:r>
              <a:rPr lang="en-GB" dirty="0"/>
              <a:t>They’re quick to set up, and you can do them on the fly or in advance.</a:t>
            </a:r>
          </a:p>
          <a:p>
            <a:r>
              <a:rPr lang="en-GB" dirty="0"/>
              <a:t>They’re more suited to simple questions than to in-depth discussion, so they’re more of a prompt than an activity.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6714E1-8433-41B7-B49F-0654D2F30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69426" y="3207026"/>
            <a:ext cx="2881408" cy="3049311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3" name="Picture 10" descr="Image result for png tools">
            <a:extLst>
              <a:ext uri="{FF2B5EF4-FFF2-40B4-BE49-F238E27FC236}">
                <a16:creationId xmlns:a16="http://schemas.microsoft.com/office/drawing/2014/main" id="{6A3B74EC-6F91-4698-AC39-20AA13DE55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F59C9F2-4028-40D6-B7DD-949660934E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935" t="2733" r="47609" b="44035"/>
          <a:stretch/>
        </p:blipFill>
        <p:spPr>
          <a:xfrm>
            <a:off x="6573077" y="2504661"/>
            <a:ext cx="4810539" cy="345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357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F32DB-1D18-41B9-9E76-6B29AA1D1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Polling</a:t>
            </a:r>
          </a:p>
        </p:txBody>
      </p:sp>
      <p:pic>
        <p:nvPicPr>
          <p:cNvPr id="3" name="Picture 10" descr="Image result for png tools">
            <a:extLst>
              <a:ext uri="{FF2B5EF4-FFF2-40B4-BE49-F238E27FC236}">
                <a16:creationId xmlns:a16="http://schemas.microsoft.com/office/drawing/2014/main" id="{6BC413E5-B865-4522-A259-FAF6DB436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C860144-7176-4FE7-9F79-E8CD7ABAD8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78" t="23130" r="20435" b="4195"/>
          <a:stretch/>
        </p:blipFill>
        <p:spPr>
          <a:xfrm>
            <a:off x="1616767" y="1351722"/>
            <a:ext cx="8387558" cy="531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522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2179B-479A-4393-994E-5E392048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Draw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A907E-903B-4817-B042-875933113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239471" cy="4195481"/>
          </a:xfrm>
        </p:spPr>
        <p:txBody>
          <a:bodyPr>
            <a:normAutofit lnSpcReduction="10000"/>
          </a:bodyPr>
          <a:lstStyle/>
          <a:p>
            <a:r>
              <a:rPr lang="en-GB" sz="2400" dirty="0"/>
              <a:t>The Draw tool on the Share pod allows you to draw on your </a:t>
            </a:r>
            <a:r>
              <a:rPr lang="en-GB" sz="2400" dirty="0" err="1"/>
              <a:t>Powerpoint</a:t>
            </a:r>
            <a:r>
              <a:rPr lang="en-GB" sz="2400" dirty="0"/>
              <a:t> slides (or on shared videos). </a:t>
            </a:r>
          </a:p>
          <a:p>
            <a:r>
              <a:rPr lang="en-GB" sz="2400" dirty="0"/>
              <a:t>This is particularly useful for marking up passages of text. </a:t>
            </a:r>
          </a:p>
          <a:p>
            <a:r>
              <a:rPr lang="en-GB" sz="2400" dirty="0"/>
              <a:t>You can enable students to draw on the slides. This can become chaotic with a lot of students – but in a big group you can invite suggestions in the chat box and do the drawing yourself.</a:t>
            </a:r>
          </a:p>
          <a:p>
            <a:r>
              <a:rPr lang="en-GB" sz="2400" dirty="0"/>
              <a:t>Draw activities work well in breakout rooms, because you can bring all the boards back to the main room for discussion and comparison.</a:t>
            </a:r>
          </a:p>
          <a:p>
            <a:pPr marL="0" indent="0">
              <a:buNone/>
            </a:pPr>
            <a:endParaRPr lang="en-GB" sz="2400" dirty="0"/>
          </a:p>
          <a:p>
            <a:endParaRPr lang="en-GB" sz="2400" dirty="0"/>
          </a:p>
        </p:txBody>
      </p:sp>
      <p:pic>
        <p:nvPicPr>
          <p:cNvPr id="3" name="Picture 10" descr="Image result for png tools">
            <a:extLst>
              <a:ext uri="{FF2B5EF4-FFF2-40B4-BE49-F238E27FC236}">
                <a16:creationId xmlns:a16="http://schemas.microsoft.com/office/drawing/2014/main" id="{A6BF4535-AB82-43C8-8A21-1C6934FA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87F57F6-3328-4D21-9D7A-A670194DBE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478" t="14889" r="76956" b="11483"/>
          <a:stretch/>
        </p:blipFill>
        <p:spPr>
          <a:xfrm>
            <a:off x="10694505" y="2054087"/>
            <a:ext cx="518567" cy="445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09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2179B-479A-4393-994E-5E392048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Draw: an example</a:t>
            </a:r>
          </a:p>
        </p:txBody>
      </p:sp>
      <p:pic>
        <p:nvPicPr>
          <p:cNvPr id="3" name="Picture 10" descr="Image result for png tools">
            <a:extLst>
              <a:ext uri="{FF2B5EF4-FFF2-40B4-BE49-F238E27FC236}">
                <a16:creationId xmlns:a16="http://schemas.microsoft.com/office/drawing/2014/main" id="{A6BF4535-AB82-43C8-8A21-1C6934FAF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FBDCD58-4B2F-4F2F-8C00-74C52CDF60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36" t="6826" r="19964" b="8171"/>
          <a:stretch/>
        </p:blipFill>
        <p:spPr>
          <a:xfrm>
            <a:off x="1802296" y="1423493"/>
            <a:ext cx="7898295" cy="524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23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D325F-A7E1-451D-A725-135977A11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Breakout Rooms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7D4A83-3344-40B5-99FA-8EBEC3E002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03311" y="2060575"/>
            <a:ext cx="5536027" cy="4631773"/>
          </a:xfrm>
        </p:spPr>
        <p:txBody>
          <a:bodyPr/>
          <a:lstStyle/>
          <a:p>
            <a:r>
              <a:rPr lang="en-GB" dirty="0"/>
              <a:t>Some people (both tutors and students) love breakout rooms: other people hate them!</a:t>
            </a:r>
          </a:p>
          <a:p>
            <a:r>
              <a:rPr lang="en-GB" dirty="0"/>
              <a:t>Bear in mind that breakout rooms don’t record, so they’re not good for a recorded session.</a:t>
            </a:r>
          </a:p>
          <a:p>
            <a:r>
              <a:rPr lang="en-GB" dirty="0"/>
              <a:t>Breakout rooms work best when all of the students are able and willing to use the microphone.</a:t>
            </a:r>
          </a:p>
          <a:p>
            <a:r>
              <a:rPr lang="en-GB" dirty="0"/>
              <a:t>Careful breakout room instructions can make a big difference.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1DD3D9-4443-4134-8D5E-65FEE9C3D9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06748" y="2056092"/>
            <a:ext cx="2444086" cy="3059247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</p:txBody>
      </p:sp>
      <p:pic>
        <p:nvPicPr>
          <p:cNvPr id="3" name="Picture 10" descr="Image result for png tools">
            <a:extLst>
              <a:ext uri="{FF2B5EF4-FFF2-40B4-BE49-F238E27FC236}">
                <a16:creationId xmlns:a16="http://schemas.microsoft.com/office/drawing/2014/main" id="{6AFF5272-6E66-46D7-808D-8EE629E41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4999E8A-DB46-4D3B-82DA-8B1D762E3C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53" t="2733" r="48913" b="49575"/>
          <a:stretch/>
        </p:blipFill>
        <p:spPr>
          <a:xfrm>
            <a:off x="7288696" y="2056092"/>
            <a:ext cx="3987966" cy="441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111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D325F-A7E1-451D-A725-135977A11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Breakout Rooms: an example</a:t>
            </a:r>
          </a:p>
        </p:txBody>
      </p:sp>
      <p:pic>
        <p:nvPicPr>
          <p:cNvPr id="3" name="Picture 10" descr="Image result for png tools">
            <a:extLst>
              <a:ext uri="{FF2B5EF4-FFF2-40B4-BE49-F238E27FC236}">
                <a16:creationId xmlns:a16="http://schemas.microsoft.com/office/drawing/2014/main" id="{6AFF5272-6E66-46D7-808D-8EE629E41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672194E-EC0D-45E3-8E3B-4C29D0D467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2" r="20326"/>
          <a:stretch/>
        </p:blipFill>
        <p:spPr>
          <a:xfrm>
            <a:off x="2302565" y="1601186"/>
            <a:ext cx="7586870" cy="506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8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C6CFD-5B90-4E02-A520-FDEA665FF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Microphones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418C9C-096E-4189-912C-9ED02060F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734809" cy="4195481"/>
          </a:xfrm>
        </p:spPr>
        <p:txBody>
          <a:bodyPr/>
          <a:lstStyle/>
          <a:p>
            <a:r>
              <a:rPr lang="en-GB" dirty="0"/>
              <a:t>Don’t forget to enable microphone rights if you want students to talk (under the ‘Audio’ menu).</a:t>
            </a:r>
          </a:p>
          <a:p>
            <a:r>
              <a:rPr lang="en-GB" dirty="0"/>
              <a:t>You might want to limit microphone use to certain times, like introductions and questions at the end.</a:t>
            </a:r>
          </a:p>
          <a:p>
            <a:r>
              <a:rPr lang="en-GB" dirty="0"/>
              <a:t>With a very big group you might choose not to enable microphones at all, and encourage students to type in the chat pod instead.</a:t>
            </a:r>
          </a:p>
        </p:txBody>
      </p:sp>
      <p:pic>
        <p:nvPicPr>
          <p:cNvPr id="3" name="Picture 10" descr="Image result for png tools">
            <a:extLst>
              <a:ext uri="{FF2B5EF4-FFF2-40B4-BE49-F238E27FC236}">
                <a16:creationId xmlns:a16="http://schemas.microsoft.com/office/drawing/2014/main" id="{615099D5-878D-483A-B535-45646BCE4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53B82A5-4B90-43BF-8105-29783AC864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913" t="2530" r="54674" b="50000"/>
          <a:stretch/>
        </p:blipFill>
        <p:spPr>
          <a:xfrm>
            <a:off x="7487479" y="2393545"/>
            <a:ext cx="4041914" cy="3871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47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524E5-992E-4F2F-BEDB-946C3A79F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Status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5866C8-E06B-4668-B0A1-326B3C6823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904" y="1656522"/>
            <a:ext cx="6347793" cy="4591877"/>
          </a:xfrm>
        </p:spPr>
        <p:txBody>
          <a:bodyPr>
            <a:normAutofit/>
          </a:bodyPr>
          <a:lstStyle/>
          <a:p>
            <a:r>
              <a:rPr lang="en-GB" dirty="0"/>
              <a:t>The ‘Set Status’ icons are a useful way of checking to see if your audience is still awake!</a:t>
            </a:r>
          </a:p>
          <a:p>
            <a:r>
              <a:rPr lang="en-GB" dirty="0"/>
              <a:t>Ask a ‘yes or no’ question, and instruct students to use the tick and cross to answer.</a:t>
            </a:r>
          </a:p>
          <a:p>
            <a:r>
              <a:rPr lang="en-GB" dirty="0"/>
              <a:t>Often students struggle to locate these icons if they haven’t used them regularly: so it’s a good idea to explain where to find them, and encourage some practice in using them.</a:t>
            </a:r>
          </a:p>
          <a:p>
            <a:r>
              <a:rPr lang="en-GB" dirty="0"/>
              <a:t>There aren’t really enough icons for these to be really useful (no ‘confused face’, for instance!).</a:t>
            </a:r>
          </a:p>
          <a:p>
            <a:r>
              <a:rPr lang="en-GB" dirty="0"/>
              <a:t>Some of them don’t last long, so they’re easy to miss – particularly if your ‘Attendees’ pod is too small to show all the students at once.</a:t>
            </a:r>
          </a:p>
        </p:txBody>
      </p:sp>
      <p:pic>
        <p:nvPicPr>
          <p:cNvPr id="3" name="Picture 10" descr="Image result for png tools">
            <a:extLst>
              <a:ext uri="{FF2B5EF4-FFF2-40B4-BE49-F238E27FC236}">
                <a16:creationId xmlns:a16="http://schemas.microsoft.com/office/drawing/2014/main" id="{6A3B74EC-6F91-4698-AC39-20AA13DE55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51E93F-280E-473C-ACA1-F9BD026067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52" t="2530" r="45326" b="37507"/>
          <a:stretch/>
        </p:blipFill>
        <p:spPr>
          <a:xfrm>
            <a:off x="8203096" y="2305879"/>
            <a:ext cx="2885592" cy="389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88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AE639-4D09-4D54-82A4-FF6C0ECD2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tours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7D4296-A1E6-461F-8D6F-7FAC3B848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6119123" cy="4195481"/>
          </a:xfrm>
        </p:spPr>
        <p:txBody>
          <a:bodyPr/>
          <a:lstStyle/>
          <a:p>
            <a:r>
              <a:rPr lang="en-GB" dirty="0"/>
              <a:t>It’s possible to show students around a website using the web links.</a:t>
            </a:r>
          </a:p>
          <a:p>
            <a:r>
              <a:rPr lang="en-GB" dirty="0"/>
              <a:t>However, some students don’t like this, because it moves them out of the Adobe Connect layout.</a:t>
            </a:r>
          </a:p>
          <a:p>
            <a:r>
              <a:rPr lang="en-GB" dirty="0"/>
              <a:t>Web links work best when students already have their microphones turned on, so that they can communicate with you during the tour.</a:t>
            </a:r>
          </a:p>
        </p:txBody>
      </p:sp>
      <p:pic>
        <p:nvPicPr>
          <p:cNvPr id="3" name="Picture 10" descr="Image result for png tools">
            <a:extLst>
              <a:ext uri="{FF2B5EF4-FFF2-40B4-BE49-F238E27FC236}">
                <a16:creationId xmlns:a16="http://schemas.microsoft.com/office/drawing/2014/main" id="{194B2195-16C8-4AB8-801D-503BE0547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E32220-7963-4326-BEC4-EA3734CC30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913" t="2734" r="54456" b="36896"/>
          <a:stretch/>
        </p:blipFill>
        <p:spPr>
          <a:xfrm>
            <a:off x="7832035" y="2482638"/>
            <a:ext cx="3856383" cy="392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Image result for png tools">
            <a:extLst>
              <a:ext uri="{FF2B5EF4-FFF2-40B4-BE49-F238E27FC236}">
                <a16:creationId xmlns:a16="http://schemas.microsoft.com/office/drawing/2014/main" id="{00FA9D86-BAF4-4351-B578-269F5B5C0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CB6DBA6-3740-4662-9948-040391823B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Designing Activities in Adobe Connect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A733878-FDB7-4C48-8A11-F1D8EFADBE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9473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6" name="hammer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8DFB4-93E3-449D-A5D8-9F7270AED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62330-8DB8-4D3F-8288-A73B0A3CF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2332383"/>
            <a:ext cx="5048521" cy="3438938"/>
          </a:xfrm>
        </p:spPr>
        <p:txBody>
          <a:bodyPr/>
          <a:lstStyle/>
          <a:p>
            <a:r>
              <a:rPr lang="en-GB" dirty="0"/>
              <a:t>Something as simple as changing the background from a plain grey to an interesting image can make a big difference to the atmosphere and identity of your ‘room’.</a:t>
            </a:r>
          </a:p>
          <a:p>
            <a:r>
              <a:rPr lang="en-GB" dirty="0"/>
              <a:t>All you have to do is go into Meeting, then Preferences, and upload an image from your computer.</a:t>
            </a:r>
          </a:p>
          <a:p>
            <a:endParaRPr lang="en-GB" dirty="0"/>
          </a:p>
        </p:txBody>
      </p:sp>
      <p:pic>
        <p:nvPicPr>
          <p:cNvPr id="4" name="Picture 10" descr="Image result for png tools">
            <a:extLst>
              <a:ext uri="{FF2B5EF4-FFF2-40B4-BE49-F238E27FC236}">
                <a16:creationId xmlns:a16="http://schemas.microsoft.com/office/drawing/2014/main" id="{735B57E5-5F6A-419C-BE70-65984D124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55C1B47-0410-4A24-99EB-263EDDB0C9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619" t="14714" r="25547" b="17175"/>
          <a:stretch/>
        </p:blipFill>
        <p:spPr>
          <a:xfrm>
            <a:off x="6590166" y="2209802"/>
            <a:ext cx="5350335" cy="419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3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27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6EC490-1C5F-4761-B1A2-2D9DB8DCA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GB"/>
              <a:t>1.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CA918-C15B-420B-8977-32CDF217E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3600" dirty="0"/>
              <a:t>What activity could you devise in Adobe Connect to help students who are struggling with referencing?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5848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4" name="hammer.wav"/>
          </p:stSnd>
        </p:sndAc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910D3-F6E4-4099-871F-AA1F831A8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r>
              <a:rPr lang="en-GB" dirty="0"/>
              <a:t>2.</a:t>
            </a:r>
          </a:p>
        </p:txBody>
      </p:sp>
      <p:pic>
        <p:nvPicPr>
          <p:cNvPr id="4" name="Picture 3" descr="Tizian 085.jpg">
            <a:extLst>
              <a:ext uri="{FF2B5EF4-FFF2-40B4-BE49-F238E27FC236}">
                <a16:creationId xmlns:a16="http://schemas.microsoft.com/office/drawing/2014/main" id="{5248FAAE-482E-42FD-B3FC-93EA89588FAD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6" r="-2" b="-2"/>
          <a:stretch/>
        </p:blipFill>
        <p:spPr bwMode="auto">
          <a:xfrm>
            <a:off x="4634680" y="10"/>
            <a:ext cx="7560130" cy="6857990"/>
          </a:xfrm>
          <a:prstGeom prst="rect">
            <a:avLst/>
          </a:prstGeom>
          <a:noFill/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BB654B3-F3F3-4563-AD63-D784299DA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28A55-1005-4A11-A16A-6A82FCC9E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782" y="1800665"/>
            <a:ext cx="4187687" cy="4798917"/>
          </a:xfrm>
        </p:spPr>
        <p:txBody>
          <a:bodyPr>
            <a:normAutofit/>
          </a:bodyPr>
          <a:lstStyle/>
          <a:p>
            <a:r>
              <a:rPr lang="en-GB" sz="2800" dirty="0"/>
              <a:t>A330 TMA 04 Part 1 is a compare-and-contrast exercise, using Ovid </a:t>
            </a:r>
            <a:r>
              <a:rPr lang="en-GB" sz="2800" i="1" dirty="0"/>
              <a:t>Met </a:t>
            </a:r>
            <a:r>
              <a:rPr lang="en-GB" sz="2800" dirty="0"/>
              <a:t>2.833-75 and Titian’s </a:t>
            </a:r>
            <a:r>
              <a:rPr lang="en-GB" sz="2800" i="1" dirty="0"/>
              <a:t>Europa</a:t>
            </a:r>
            <a:r>
              <a:rPr lang="en-GB" sz="2800" b="1" i="1" dirty="0"/>
              <a:t>.</a:t>
            </a:r>
            <a:endParaRPr lang="en-GB" sz="2800" b="1" dirty="0"/>
          </a:p>
          <a:p>
            <a:r>
              <a:rPr lang="en-GB" sz="2800" b="1" dirty="0"/>
              <a:t>What tools would you use to help students analyse a painting?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823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27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8FE65C-9FCA-4C89-B5E6-E960BA531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GB"/>
              <a:t>3.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7B792-09FD-4C2C-ACB2-B32EAF502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anchor="ctr">
            <a:normAutofit/>
          </a:bodyPr>
          <a:lstStyle/>
          <a:p>
            <a:r>
              <a:rPr lang="en-GB" sz="2800" dirty="0"/>
              <a:t>A276 TMA 03 essay:</a:t>
            </a:r>
            <a:r>
              <a:rPr lang="en-GB" sz="2800" i="1" dirty="0"/>
              <a:t> To what extent does Virgil’s Aeneid portray Aeneas as an embodiment of Roman virtues?</a:t>
            </a:r>
          </a:p>
          <a:p>
            <a:endParaRPr lang="en-GB" sz="2800" dirty="0"/>
          </a:p>
          <a:p>
            <a:r>
              <a:rPr lang="en-GB" sz="2800" b="1" dirty="0"/>
              <a:t>What tools would you use in Adobe Connect to prompt discussion of Roman virtues?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637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4" name="hammer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9C7AD-DDF7-4118-A5E4-5D0D43ECF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Background: an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56FC64-6656-4844-8624-BBF5F3E6379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621086" y="1431235"/>
            <a:ext cx="9512660" cy="5238652"/>
          </a:xfrm>
          <a:prstGeom prst="rect">
            <a:avLst/>
          </a:prstGeom>
        </p:spPr>
      </p:pic>
      <p:pic>
        <p:nvPicPr>
          <p:cNvPr id="4" name="Picture 10" descr="Image result for png tools">
            <a:extLst>
              <a:ext uri="{FF2B5EF4-FFF2-40B4-BE49-F238E27FC236}">
                <a16:creationId xmlns:a16="http://schemas.microsoft.com/office/drawing/2014/main" id="{AC73E5B4-76F3-4D37-953C-F4273CEF49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327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9273A-7011-43B1-B42F-5867459E8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Layouts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C3016-F3C6-48A5-A89D-582B8DC88E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992687" cy="4195481"/>
          </a:xfrm>
        </p:spPr>
        <p:txBody>
          <a:bodyPr>
            <a:normAutofit/>
          </a:bodyPr>
          <a:lstStyle/>
          <a:p>
            <a:r>
              <a:rPr lang="en-GB" dirty="0"/>
              <a:t>Consider adjusting the layout: you can make your own ‘new layout’, or you can just move and resize the boxes on the normal layout. </a:t>
            </a:r>
          </a:p>
          <a:p>
            <a:r>
              <a:rPr lang="en-GB" dirty="0"/>
              <a:t>Changing the size of pods can encourage a particular type of communication: so, for example, a big ‘Video’ pod with a grid layout can encourage attendees to switch on their webcams.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A7AADC-DB13-43D1-A207-1C476C3B48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631" b="38794"/>
          <a:stretch/>
        </p:blipFill>
        <p:spPr>
          <a:xfrm>
            <a:off x="7167428" y="2117853"/>
            <a:ext cx="4378461" cy="4515209"/>
          </a:xfrm>
          <a:prstGeom prst="rect">
            <a:avLst/>
          </a:prstGeom>
        </p:spPr>
      </p:pic>
      <p:pic>
        <p:nvPicPr>
          <p:cNvPr id="5" name="Picture 10" descr="Image result for png tools">
            <a:extLst>
              <a:ext uri="{FF2B5EF4-FFF2-40B4-BE49-F238E27FC236}">
                <a16:creationId xmlns:a16="http://schemas.microsoft.com/office/drawing/2014/main" id="{FCD68B21-A4AE-43AA-B453-6EDECBEF6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246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0DFF8-DA7D-4A72-A671-2630FB47F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Layouts: an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29ED86-0E22-4E4D-902A-84A4CF6A9E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25" r="1196" b="6580"/>
          <a:stretch/>
        </p:blipFill>
        <p:spPr>
          <a:xfrm>
            <a:off x="787567" y="1354022"/>
            <a:ext cx="9986450" cy="5310047"/>
          </a:xfrm>
          <a:prstGeom prst="rect">
            <a:avLst/>
          </a:prstGeom>
        </p:spPr>
      </p:pic>
      <p:pic>
        <p:nvPicPr>
          <p:cNvPr id="4" name="Picture 10" descr="Image result for png tools">
            <a:extLst>
              <a:ext uri="{FF2B5EF4-FFF2-40B4-BE49-F238E27FC236}">
                <a16:creationId xmlns:a16="http://schemas.microsoft.com/office/drawing/2014/main" id="{AF4863C0-757B-4F55-9A3A-694259115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0668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48182-22E1-4DFF-8E0E-1DC94F89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Chat boxes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68461-B869-4E80-B756-1BF83E235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5257731" cy="4195481"/>
          </a:xfrm>
        </p:spPr>
        <p:txBody>
          <a:bodyPr/>
          <a:lstStyle/>
          <a:p>
            <a:r>
              <a:rPr lang="en-GB" dirty="0"/>
              <a:t>Chat boxes are flexible and easy to create on the fly.</a:t>
            </a:r>
          </a:p>
          <a:p>
            <a:r>
              <a:rPr lang="en-GB" dirty="0"/>
              <a:t>A big chat box makes it easier to keep discussions going.</a:t>
            </a:r>
          </a:p>
          <a:p>
            <a:r>
              <a:rPr lang="en-GB" dirty="0"/>
              <a:t>You can add a new chat box for a new question, or you can have several chat boxes on the go at once, if you want to do group work without using breakout rooms.</a:t>
            </a:r>
          </a:p>
          <a:p>
            <a:r>
              <a:rPr lang="en-GB" dirty="0"/>
              <a:t>If you’re happy to let students use text chat, this is a way of making the conversation focused and purposeful.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208A82-64F2-4B0C-9FE9-E20BF8D513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00" r="54891" b="38794"/>
          <a:stretch/>
        </p:blipFill>
        <p:spPr>
          <a:xfrm>
            <a:off x="7169426" y="1853248"/>
            <a:ext cx="4585252" cy="4195482"/>
          </a:xfrm>
          <a:prstGeom prst="rect">
            <a:avLst/>
          </a:prstGeom>
        </p:spPr>
      </p:pic>
      <p:pic>
        <p:nvPicPr>
          <p:cNvPr id="5" name="Picture 10" descr="Image result for png tools">
            <a:extLst>
              <a:ext uri="{FF2B5EF4-FFF2-40B4-BE49-F238E27FC236}">
                <a16:creationId xmlns:a16="http://schemas.microsoft.com/office/drawing/2014/main" id="{520E464A-CB17-4685-914B-92B0FB0FEB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2051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330D8-5950-4D0C-8244-71AA52180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Chat boxes: an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9E26C1-0785-45F4-9D92-561EB20FA9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1" t="2011" r="618" b="8561"/>
          <a:stretch/>
        </p:blipFill>
        <p:spPr>
          <a:xfrm>
            <a:off x="901148" y="1495285"/>
            <a:ext cx="9965635" cy="5082275"/>
          </a:xfrm>
          <a:prstGeom prst="rect">
            <a:avLst/>
          </a:prstGeom>
        </p:spPr>
      </p:pic>
      <p:pic>
        <p:nvPicPr>
          <p:cNvPr id="3" name="Picture 10" descr="Image result for png tools">
            <a:extLst>
              <a:ext uri="{FF2B5EF4-FFF2-40B4-BE49-F238E27FC236}">
                <a16:creationId xmlns:a16="http://schemas.microsoft.com/office/drawing/2014/main" id="{5532943D-0D56-4BF6-A138-D5FA583DC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2361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15E79-E93F-45B1-B837-25CC84AD8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Video and other media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911F0-A7EC-4827-A280-16979F0A0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085452" cy="4506908"/>
          </a:xfrm>
        </p:spPr>
        <p:txBody>
          <a:bodyPr>
            <a:normAutofit/>
          </a:bodyPr>
          <a:lstStyle/>
          <a:p>
            <a:r>
              <a:rPr lang="en-GB" dirty="0"/>
              <a:t>You don’t have to limit your sharing to documents: you can also play videos or music for your students.</a:t>
            </a:r>
          </a:p>
          <a:p>
            <a:r>
              <a:rPr lang="en-GB" dirty="0"/>
              <a:t>You can simply upload the clip as you would a document, into the Share pod: then just click Play.</a:t>
            </a:r>
          </a:p>
          <a:p>
            <a:r>
              <a:rPr lang="en-GB" dirty="0"/>
              <a:t>If you’re covering drama, you can show a clip of a performance or film to prompt discussion.</a:t>
            </a:r>
          </a:p>
          <a:p>
            <a:r>
              <a:rPr lang="en-GB" dirty="0"/>
              <a:t>It gives everyone (including tutors) a brief break!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C4930A-F301-4E86-A685-E35C4FE6C0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57" t="20662" r="27717" b="22692"/>
          <a:stretch/>
        </p:blipFill>
        <p:spPr>
          <a:xfrm>
            <a:off x="6480311" y="2209214"/>
            <a:ext cx="5526157" cy="3882887"/>
          </a:xfrm>
          <a:prstGeom prst="rect">
            <a:avLst/>
          </a:prstGeom>
        </p:spPr>
      </p:pic>
      <p:pic>
        <p:nvPicPr>
          <p:cNvPr id="5" name="Picture 10" descr="Image result for png tools">
            <a:extLst>
              <a:ext uri="{FF2B5EF4-FFF2-40B4-BE49-F238E27FC236}">
                <a16:creationId xmlns:a16="http://schemas.microsoft.com/office/drawing/2014/main" id="{4EFF5687-E071-4771-BC98-919B5AF7A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5332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5DC69-39AD-4D55-AD93-E54D903DC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843" y="452718"/>
            <a:ext cx="9859619" cy="1400530"/>
          </a:xfrm>
        </p:spPr>
        <p:txBody>
          <a:bodyPr/>
          <a:lstStyle/>
          <a:p>
            <a:r>
              <a:rPr lang="en-GB" sz="4000" dirty="0"/>
              <a:t>Video and other media: an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501E21-FE38-4984-9D92-B43416EDDB1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311966" y="1431236"/>
            <a:ext cx="8799444" cy="5238651"/>
          </a:xfrm>
          <a:prstGeom prst="rect">
            <a:avLst/>
          </a:prstGeom>
        </p:spPr>
      </p:pic>
      <p:pic>
        <p:nvPicPr>
          <p:cNvPr id="4" name="Picture 10" descr="Image result for png tools">
            <a:extLst>
              <a:ext uri="{FF2B5EF4-FFF2-40B4-BE49-F238E27FC236}">
                <a16:creationId xmlns:a16="http://schemas.microsoft.com/office/drawing/2014/main" id="{E65554E8-754B-459D-8CA6-270044A98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1323" y="188113"/>
            <a:ext cx="2226364" cy="1665135"/>
          </a:xfrm>
          <a:prstGeom prst="rect">
            <a:avLst/>
          </a:prstGeom>
          <a:noFill/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5255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250">
        <p14:flythrough/>
        <p:sndAc>
          <p:stSnd>
            <p:snd r:embed="rId2" name="hammer.wav"/>
          </p:stSnd>
        </p:sndAc>
      </p:transition>
    </mc:Choice>
    <mc:Fallback xmlns="">
      <p:transition spd="slow">
        <p:fade/>
        <p:sndAc>
          <p:stSnd>
            <p:snd r:embed="rId5" name="hammer.wav"/>
          </p:stSnd>
        </p:sndAc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900</Words>
  <Application>Microsoft Office PowerPoint</Application>
  <PresentationFormat>Widescreen</PresentationFormat>
  <Paragraphs>65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Century Gothic</vt:lpstr>
      <vt:lpstr>Wingdings 3</vt:lpstr>
      <vt:lpstr>Ion</vt:lpstr>
      <vt:lpstr>Adobe Connect Tools</vt:lpstr>
      <vt:lpstr>Background</vt:lpstr>
      <vt:lpstr>Background: an example</vt:lpstr>
      <vt:lpstr>Layouts</vt:lpstr>
      <vt:lpstr>Layouts: an example</vt:lpstr>
      <vt:lpstr>Chat boxes</vt:lpstr>
      <vt:lpstr>Chat boxes: an example</vt:lpstr>
      <vt:lpstr>Video and other media</vt:lpstr>
      <vt:lpstr>Video and other media: an example</vt:lpstr>
      <vt:lpstr>Polling</vt:lpstr>
      <vt:lpstr>Polling</vt:lpstr>
      <vt:lpstr>Draw</vt:lpstr>
      <vt:lpstr>Draw: an example</vt:lpstr>
      <vt:lpstr>Breakout Rooms</vt:lpstr>
      <vt:lpstr>Breakout Rooms: an example</vt:lpstr>
      <vt:lpstr>Microphones</vt:lpstr>
      <vt:lpstr>Status</vt:lpstr>
      <vt:lpstr>Web tours</vt:lpstr>
      <vt:lpstr>Designing Activities in Adobe Connect</vt:lpstr>
      <vt:lpstr>1.</vt:lpstr>
      <vt:lpstr>2.</vt:lpstr>
      <vt:lpstr>3.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Adobe Connect Tools</dc:title>
  <dc:creator>Cora Beth Knowles</dc:creator>
  <cp:lastModifiedBy>Cora Beth Knowles</cp:lastModifiedBy>
  <cp:revision>3</cp:revision>
  <dcterms:created xsi:type="dcterms:W3CDTF">2018-11-22T20:57:50Z</dcterms:created>
  <dcterms:modified xsi:type="dcterms:W3CDTF">2018-11-22T21:08:42Z</dcterms:modified>
</cp:coreProperties>
</file>